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13"/>
        <p:guide pos="38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225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1.pn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6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image" Target="../media/image2.png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4.png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3.jpe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tags" Target="../tags/tag85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image" Target="../media/image5.jpeg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21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image" Target="../media/image7.jpeg"/><Relationship Id="rId6" Type="http://schemas.openxmlformats.org/officeDocument/2006/relationships/tags" Target="../tags/tag150.xml"/><Relationship Id="rId5" Type="http://schemas.openxmlformats.org/officeDocument/2006/relationships/image" Target="../media/image6.jpeg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tags" Target="../tags/tag165.xml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tags" Target="../tags/tag147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image" Target="../media/image8.png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9" Type="http://schemas.openxmlformats.org/officeDocument/2006/relationships/tags" Target="../tags/tag195.xml"/><Relationship Id="rId28" Type="http://schemas.openxmlformats.org/officeDocument/2006/relationships/tags" Target="../tags/tag194.xml"/><Relationship Id="rId27" Type="http://schemas.openxmlformats.org/officeDocument/2006/relationships/tags" Target="../tags/tag193.xml"/><Relationship Id="rId26" Type="http://schemas.openxmlformats.org/officeDocument/2006/relationships/tags" Target="../tags/tag192.xml"/><Relationship Id="rId25" Type="http://schemas.openxmlformats.org/officeDocument/2006/relationships/tags" Target="../tags/tag191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tags" Target="../tags/tag169.xml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198.xml"/><Relationship Id="rId29" Type="http://schemas.openxmlformats.org/officeDocument/2006/relationships/tags" Target="../tags/tag224.xml"/><Relationship Id="rId28" Type="http://schemas.openxmlformats.org/officeDocument/2006/relationships/tags" Target="../tags/tag223.xml"/><Relationship Id="rId27" Type="http://schemas.openxmlformats.org/officeDocument/2006/relationships/tags" Target="../tags/tag222.xml"/><Relationship Id="rId26" Type="http://schemas.openxmlformats.org/officeDocument/2006/relationships/tags" Target="../tags/tag221.xml"/><Relationship Id="rId25" Type="http://schemas.openxmlformats.org/officeDocument/2006/relationships/tags" Target="../tags/tag220.xml"/><Relationship Id="rId24" Type="http://schemas.openxmlformats.org/officeDocument/2006/relationships/tags" Target="../tags/tag219.xml"/><Relationship Id="rId23" Type="http://schemas.openxmlformats.org/officeDocument/2006/relationships/tags" Target="../tags/tag218.xml"/><Relationship Id="rId22" Type="http://schemas.openxmlformats.org/officeDocument/2006/relationships/tags" Target="../tags/tag217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197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1940560"/>
            <a:ext cx="9799320" cy="1300480"/>
          </a:xfrm>
        </p:spPr>
        <p:txBody>
          <a:bodyPr/>
          <a:p>
            <a:r>
              <a:rPr lang="zh-CN" altLang="zh-CN"/>
              <a:t>要求</a:t>
            </a:r>
            <a:r>
              <a:rPr lang="en-US" altLang="zh-CN"/>
              <a:t>ppt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26075" y="836930"/>
            <a:ext cx="5991225" cy="118941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6185535" y="349250"/>
            <a:ext cx="4306570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185535" y="1537335"/>
            <a:ext cx="455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zh-CN" altLang="en-US"/>
              <a:t>中国古代货币发展史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-4065905" y="-690880"/>
            <a:ext cx="9409430" cy="12556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/>
            <a:r>
              <a:rPr lang="zh-CN" altLang="en-US"/>
              <a:t>前言</a:t>
            </a:r>
            <a:endParaRPr lang="zh-CN" altLang="en-US"/>
          </a:p>
          <a:p>
            <a:pPr indent="457200" algn="l"/>
            <a:r>
              <a:rPr lang="zh-CN" altLang="en-US"/>
              <a:t>中国是世界上最早使用货币的国家之一，使用货币的历史长达五千年之久。中国古代货币在形成和发展的过程中，先后经历了六次重大的演变：</a:t>
            </a:r>
            <a:endParaRPr lang="zh-CN" altLang="en-US"/>
          </a:p>
          <a:p>
            <a:pPr algn="l"/>
            <a:r>
              <a:rPr lang="zh-CN" altLang="en-US"/>
              <a:t>　　</a:t>
            </a:r>
            <a:endParaRPr lang="zh-CN" altLang="en-US"/>
          </a:p>
          <a:p>
            <a:pPr algn="l"/>
            <a:r>
              <a:rPr lang="zh-CN" altLang="en-US"/>
              <a:t>一、由自然货币向人工货币的演变</a:t>
            </a:r>
            <a:endParaRPr lang="zh-CN" altLang="en-US"/>
          </a:p>
          <a:p>
            <a:pPr indent="457200" algn="l"/>
            <a:r>
              <a:rPr lang="zh-CN" altLang="en-US"/>
              <a:t>在中国的汉字中，凡与价值有关的字，大都从“贝”。由此可见，贝是我国最早的货币。</a:t>
            </a:r>
            <a:endParaRPr lang="zh-CN" altLang="en-US"/>
          </a:p>
          <a:p>
            <a:pPr algn="l"/>
            <a:r>
              <a:rPr lang="zh-CN" altLang="en-US"/>
              <a:t>随着商品交换的迅速发展，货币需求量越来越大，海贝已无法满足人们的需求，人们开始用铜仿制海贝。铜贝的出现，是我国古代货币史上由自然货币向人工货币的一次重大演变。</a:t>
            </a:r>
            <a:endParaRPr lang="zh-CN" altLang="en-US"/>
          </a:p>
          <a:p>
            <a:pPr algn="l"/>
            <a:r>
              <a:rPr lang="zh-CN" altLang="en-US"/>
              <a:t>随着人工铸币的大量使用，海贝这种自然货币便慢慢退出了中国的货币舞台。</a:t>
            </a:r>
            <a:endParaRPr lang="zh-CN" altLang="en-US"/>
          </a:p>
          <a:p>
            <a:pPr algn="l"/>
            <a:r>
              <a:rPr lang="zh-CN" altLang="en-US"/>
              <a:t>　</a:t>
            </a:r>
            <a:endParaRPr lang="zh-CN" altLang="en-US"/>
          </a:p>
          <a:p>
            <a:pPr algn="l"/>
            <a:r>
              <a:rPr lang="zh-CN" altLang="en-US"/>
              <a:t>二、由杂乱形状向规范形状的演变</a:t>
            </a:r>
            <a:endParaRPr lang="zh-CN" altLang="en-US"/>
          </a:p>
          <a:p>
            <a:pPr indent="457200" algn="l"/>
            <a:r>
              <a:rPr lang="zh-CN" altLang="en-US"/>
              <a:t>从商朝铜贝出现后到战国时期，我国的货币逐渐形成了以诸侯称雄割据为特色的四大体系，即：铲币、刀币、环钱、楚币。秦统一中国后，秦始皇于公元前二一</a:t>
            </a:r>
            <a:r>
              <a:rPr lang="zh-CN" altLang="en-US"/>
              <a:t>零年颁布了中国最早的货币法“以秦币同天下之币”，规定在全国范围内通行秦国圆形方孔的半两钱。圆形方孔的秦半两钱在全国的通行，结束了我国古代货币形状各异、重量悬殊的杂乱状态，是我国古代货币史上由杂乱形状向规范形状的一次重大演变。秦半两钱确定下来的这种圆形方孔的形制，一直沿续到民国初期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三、由地方铸币向中央铸币的演变</a:t>
            </a:r>
            <a:endParaRPr lang="zh-CN" altLang="en-US"/>
          </a:p>
          <a:p>
            <a:pPr indent="457200" algn="l"/>
            <a:r>
              <a:rPr lang="zh-CN" altLang="en-US"/>
              <a:t>据《汉书·食货志》记载，刘邦建汉后，允民私铸钱币。豪绅富商和地方势力乘机大铸恶钱而牟利。文帝时“邓通大夫也，以铸钱财过王者。”　元鼎四年（前一一五年），汉武帝收回了郡国铸币权，由中央统一铸造五铢钱。从此确定了由中央政府对钱币铸造、发行的统一管理，这是中国古代货币史上由地方铸币向中央铸币的一次重大演变。此后，历代铸币皆由中央直接经管。铸币权收归中央，对稳定各朝的政局和经济发展起了重要的作用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四、由文书重量向通宝、元宝的演变</a:t>
            </a:r>
            <a:endParaRPr lang="zh-CN" altLang="en-US"/>
          </a:p>
          <a:p>
            <a:pPr indent="457200" algn="l"/>
            <a:r>
              <a:rPr lang="zh-CN" altLang="en-US"/>
              <a:t>秦汉以来所铸的钱币，通常在钱文中都明确标明钱的重量，如“半两”、“五铢”、“四铢”等等（二十四铢为一两）。唐高祖武德四年（六二一年），李渊决心改革币制，废轻重不一的历代古钱，取“开辟新纪元”之意，统一铸造“开元通宝”钱。开元通宝一反秦汉旧制，钱文不书重量，是我国古代货币由文书重量向通宝、元宝的演变。开元通宝钱是我国最早的通宝钱。此后我国铜钱不再用钱文标重量，都以通宝、元宝相称，它一直沿用到辛亥革命后的“民国通宝”。</a:t>
            </a:r>
            <a:endParaRPr lang="zh-CN" altLang="en-US"/>
          </a:p>
          <a:p>
            <a:pPr algn="l"/>
            <a:r>
              <a:rPr lang="zh-CN" altLang="en-US"/>
              <a:t>　　</a:t>
            </a:r>
            <a:endParaRPr lang="zh-CN" altLang="en-US"/>
          </a:p>
          <a:p>
            <a:pPr algn="l"/>
            <a:r>
              <a:rPr lang="zh-CN" altLang="en-US"/>
              <a:t>五、由金属货币向纸币交子的演变</a:t>
            </a:r>
            <a:endParaRPr lang="zh-CN" altLang="en-US"/>
          </a:p>
          <a:p>
            <a:pPr indent="457200" algn="l"/>
            <a:r>
              <a:rPr lang="zh-CN" altLang="en-US"/>
              <a:t>北宋时，由于铸钱的铜料紧缺，政府为弥补铜钱的不足，在一些地区大量地铸造铁钱。据《宋史》记载，当时四川所铸铁钱一贯就重达二十五斤八两。在四川买一匹罗（丝织品），要付一百三十斤重的铁钱。铁钱如此笨重不便，纸币交子就在四川地区应运而生。交子的出现，是我国古代货币史上由金属货币向纸币的一次重要演变。交子不但是我国最早的纸币，也是世界上最早的纸币。　</a:t>
            </a:r>
            <a:endParaRPr lang="zh-CN" altLang="en-US"/>
          </a:p>
          <a:p>
            <a:pPr indent="457200" algn="l"/>
            <a:r>
              <a:rPr lang="zh-CN" altLang="en-US"/>
              <a:t>　</a:t>
            </a:r>
            <a:endParaRPr lang="zh-CN" altLang="en-US"/>
          </a:p>
          <a:p>
            <a:pPr algn="l"/>
            <a:r>
              <a:rPr lang="zh-CN" altLang="en-US"/>
              <a:t>六、由手工铸币向机制纸币的演变</a:t>
            </a:r>
            <a:endParaRPr lang="zh-CN" altLang="en-US"/>
          </a:p>
          <a:p>
            <a:pPr indent="457200" algn="l"/>
            <a:r>
              <a:rPr lang="zh-CN" altLang="en-US"/>
              <a:t>清朝后期，随着国外先进科学技术的逐渐传入，光绪年间已开始在国外购买造币机器，用于制造银元、铜元。后来，广东开始用机器制造无孔当十铜元。因制造者获利丰厚，各省纷纷仿效。清末机制货币的出现，是我国古代货币史上由手工铸币向机制货币的重林演变。</a:t>
            </a:r>
            <a:endParaRPr lang="zh-CN" altLang="en-US"/>
          </a:p>
          <a:p>
            <a:pPr algn="l"/>
            <a:r>
              <a:rPr lang="zh-CN" altLang="en-US"/>
              <a:t>从此，不但铸造货币的工艺发生了重大变化，而且使流通了二千多年的圆形方孔钱寿终正寝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0655" y="202565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前言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580255" y="2044065"/>
            <a:ext cx="302895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26075" y="2899410"/>
            <a:ext cx="5675630" cy="2554605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5635625" y="390017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729730" y="391985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</a:t>
            </a:r>
            <a:endParaRPr lang="en-US" altLang="zh-CN"/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7823835" y="390017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</a:t>
            </a:r>
            <a:endParaRPr lang="en-US" altLang="zh-CN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917940" y="390017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p5</a:t>
            </a:r>
            <a:endParaRPr lang="en-US" altLang="zh-CN"/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9962515" y="391985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</a:t>
            </a:r>
            <a:endParaRPr lang="en-US" altLang="zh-CN"/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11106150" y="391985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p7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1548745" y="2272665"/>
            <a:ext cx="2472055" cy="71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做</a:t>
            </a:r>
            <a:r>
              <a:rPr lang="en-US" altLang="zh-CN"/>
              <a:t>button </a:t>
            </a:r>
            <a:r>
              <a:rPr lang="zh-CN" altLang="en-US"/>
              <a:t>然后使其跳到相应</a:t>
            </a:r>
            <a:r>
              <a:rPr lang="zh-CN" altLang="en-US"/>
              <a:t>界面</a:t>
            </a:r>
            <a:endParaRPr lang="zh-CN" altLang="en-US"/>
          </a:p>
        </p:txBody>
      </p:sp>
      <p:cxnSp>
        <p:nvCxnSpPr>
          <p:cNvPr id="26" name="直接箭头连接符 25"/>
          <p:cNvCxnSpPr/>
          <p:nvPr>
            <p:custDataLst>
              <p:tags r:id="rId14"/>
            </p:custDataLst>
          </p:nvPr>
        </p:nvCxnSpPr>
        <p:spPr>
          <a:xfrm flipH="1">
            <a:off x="11548745" y="2844165"/>
            <a:ext cx="421005" cy="78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21960" y="6333490"/>
            <a:ext cx="5812790" cy="328168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7780655" y="570992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精彩</a:t>
            </a:r>
            <a:r>
              <a:rPr lang="zh-CN" altLang="en-US"/>
              <a:t>图片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10127615" y="5570855"/>
            <a:ext cx="455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放置相应的图片可翻动</a:t>
            </a:r>
            <a:r>
              <a:rPr lang="en-US" altLang="zh-CN"/>
              <a:t>  P8-P12</a:t>
            </a:r>
            <a:r>
              <a:rPr lang="zh-CN" altLang="en-US"/>
              <a:t>（下图为</a:t>
            </a:r>
            <a:r>
              <a:rPr lang="zh-CN" altLang="en-US"/>
              <a:t>示例）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8946515" y="5930265"/>
            <a:ext cx="1181100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6016625" y="10554335"/>
            <a:ext cx="3465830" cy="44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团队介绍：康辉</a:t>
            </a:r>
            <a:r>
              <a:rPr lang="en-US" altLang="zh-CN"/>
              <a:t>  </a:t>
            </a:r>
            <a:r>
              <a:rPr lang="zh-CN" altLang="en-US"/>
              <a:t>徐光宝</a:t>
            </a:r>
            <a:r>
              <a:rPr lang="en-US" altLang="zh-CN"/>
              <a:t>  </a:t>
            </a:r>
            <a:r>
              <a:rPr lang="zh-CN" altLang="en-US"/>
              <a:t>徐浩宇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6016625" y="10960735"/>
            <a:ext cx="4627245" cy="44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由衷感谢：国家博物馆、中国钱币博物馆、银锭博物馆、五一建模网的数据、技术</a:t>
            </a:r>
            <a:r>
              <a:rPr lang="zh-CN" altLang="en-US"/>
              <a:t>支持</a:t>
            </a:r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04800" y="152400"/>
            <a:ext cx="868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</a:t>
            </a:r>
            <a:r>
              <a:rPr lang="zh-CN" altLang="en-US"/>
              <a:t>一：夏、商、周的</a:t>
            </a:r>
            <a:r>
              <a:rPr lang="zh-CN" altLang="en-US"/>
              <a:t>货币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43525" y="-28575"/>
            <a:ext cx="5991225" cy="100761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48300" y="714375"/>
            <a:ext cx="3152775" cy="572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新石器时代晚期，随着社会组织结构的发展，生产工具的改进，人类社会逐渐出现了社会分工。产品有了剩余，交换的需求随之产生。一些经常交易的实用品逐渐成为实物货币，如贝、布匹、金属块等</a:t>
            </a:r>
            <a:endParaRPr lang="en-US" altLang="zh-CN"/>
          </a:p>
        </p:txBody>
      </p:sp>
      <p:pic>
        <p:nvPicPr>
          <p:cNvPr id="17" name="图片 16" descr="以物易物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03640" y="862965"/>
            <a:ext cx="2326640" cy="154178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448300" y="276225"/>
            <a:ext cx="868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夏、商、周的货币之天然货币：</a:t>
            </a:r>
            <a:endParaRPr lang="en-US" altLang="zh-CN" b="1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9295765" y="2883535"/>
            <a:ext cx="868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贝</a:t>
            </a:r>
            <a:r>
              <a:rPr lang="zh-CN" altLang="en-US" b="1"/>
              <a:t>币：</a:t>
            </a:r>
            <a:endParaRPr lang="en-US" altLang="zh-CN" b="1"/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343525" y="3115310"/>
            <a:ext cx="3846830" cy="1276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贝壳作为货币的优点</a:t>
            </a:r>
            <a:endParaRPr lang="zh-CN" altLang="en-US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1.材质形状：大小适中，便于携带，便于计数等</a:t>
            </a:r>
            <a:endParaRPr lang="zh-CN" altLang="en-US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2.获取难度：当时比较容易获得，但是又比较稀有的东西</a:t>
            </a:r>
            <a:endParaRPr lang="zh-CN" altLang="en-US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93555" y="3251835"/>
            <a:ext cx="1473200" cy="119824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343525" y="4669155"/>
            <a:ext cx="8054975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 b="1"/>
              <a:t>四大货币体系</a:t>
            </a:r>
            <a:endParaRPr lang="zh-CN" altLang="en-US" sz="1800" b="1"/>
          </a:p>
        </p:txBody>
      </p:sp>
      <p:sp>
        <p:nvSpPr>
          <p:cNvPr id="2" name="矩形 1"/>
          <p:cNvSpPr/>
          <p:nvPr/>
        </p:nvSpPr>
        <p:spPr>
          <a:xfrm>
            <a:off x="5579745" y="529526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M1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5579745" y="672655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M2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677535" y="6337300"/>
            <a:ext cx="1105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布币</a:t>
            </a:r>
            <a:endParaRPr lang="zh-CN" altLang="en-US" b="1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4800" y="520700"/>
            <a:ext cx="3752215" cy="1900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简介：</a:t>
            </a:r>
            <a:r>
              <a:rPr lang="en-US" altLang="zh-CN" b="1">
                <a:solidFill>
                  <a:schemeClr val="accent6"/>
                </a:solidFill>
                <a:sym typeface="+mn-ea"/>
              </a:rPr>
              <a:t>布</a:t>
            </a:r>
            <a:r>
              <a:rPr lang="zh-CN" altLang="en-US" b="1">
                <a:solidFill>
                  <a:schemeClr val="accent6"/>
                </a:solidFill>
                <a:sym typeface="+mn-ea"/>
              </a:rPr>
              <a:t>币</a:t>
            </a:r>
            <a:r>
              <a:rPr lang="en-US" altLang="zh-CN">
                <a:sym typeface="+mn-ea"/>
              </a:rPr>
              <a:t>流行于两周、三晋、郑卫等农业区域，即今黄河中游的河南、山西、河北地区。布钱原意为流布久远。布，源出于锄草农具“镈”〔bo博〕，简写为尃，音转借为布。</a:t>
            </a:r>
            <a:endParaRPr lang="en-US" altLang="zh-CN"/>
          </a:p>
          <a:p>
            <a:endParaRPr lang="en-US" altLang="zh-CN" sz="1800"/>
          </a:p>
        </p:txBody>
      </p:sp>
      <p:sp>
        <p:nvSpPr>
          <p:cNvPr id="32" name="文本框 31"/>
          <p:cNvSpPr txBox="1"/>
          <p:nvPr/>
        </p:nvSpPr>
        <p:spPr>
          <a:xfrm>
            <a:off x="8803640" y="6289040"/>
            <a:ext cx="771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刀币</a:t>
            </a:r>
            <a:endParaRPr lang="zh-CN" altLang="en-US" b="1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579745" y="7653020"/>
            <a:ext cx="1105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蚁鼻钱 (铜贝）</a:t>
            </a:r>
            <a:endParaRPr lang="zh-CN" altLang="en-US" b="1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03640" y="7773670"/>
            <a:ext cx="977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秦圜钱</a:t>
            </a:r>
            <a:endParaRPr lang="zh-CN" altLang="en-US" b="1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120650" y="1953260"/>
            <a:ext cx="4120515" cy="2088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1800"/>
              <a:t>简介：</a:t>
            </a:r>
            <a:r>
              <a:rPr lang="en-US" altLang="zh-CN" sz="1800" b="1">
                <a:solidFill>
                  <a:schemeClr val="accent6"/>
                </a:solidFill>
              </a:rPr>
              <a:t>刀币</a:t>
            </a:r>
            <a:r>
              <a:rPr lang="en-US" altLang="zh-CN" sz="1800"/>
              <a:t>主要由齐、燕、赵三国铸造发行，流通于今山东、河北、内蒙古、东北及山西北部，即当时的东方渔猎和手工业发达地区。刀在这些地区是普遍有用的渔猎工具，在一个较长时间内被用作交换媒介，逐渐形成一般等价物，最后采取货币形式。</a:t>
            </a:r>
            <a:endParaRPr lang="en-US" altLang="zh-CN" sz="1800"/>
          </a:p>
        </p:txBody>
      </p:sp>
      <p:sp>
        <p:nvSpPr>
          <p:cNvPr id="37" name="文本框 36"/>
          <p:cNvSpPr txBox="1"/>
          <p:nvPr/>
        </p:nvSpPr>
        <p:spPr>
          <a:xfrm>
            <a:off x="61595" y="3952875"/>
            <a:ext cx="41789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简介：</a:t>
            </a:r>
            <a:r>
              <a:rPr lang="zh-CN" altLang="en-US" b="1">
                <a:solidFill>
                  <a:schemeClr val="accent6"/>
                </a:solidFill>
                <a:sym typeface="+mn-ea"/>
              </a:rPr>
              <a:t>蚁鼻钱</a:t>
            </a:r>
            <a:r>
              <a:rPr lang="zh-CN" altLang="en-US">
                <a:sym typeface="+mn-ea"/>
              </a:rPr>
              <a:t>是江淮流域楚国流通的货币，由仿制贝转化而来。由于楚国的经济、文化比中原各国落后，镈、刀、纺轮的使用也较迟，铜铸币就沿用了仿制贝的形态。蚁鼻钱形是铜贝币发展的高级形式</a:t>
            </a:r>
            <a:endParaRPr lang="zh-CN" altLang="en-US"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595" y="5706110"/>
            <a:ext cx="41795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简介：</a:t>
            </a:r>
            <a:r>
              <a:rPr lang="en-US" altLang="zh-CN" b="1">
                <a:solidFill>
                  <a:schemeClr val="accent6"/>
                </a:solidFill>
                <a:sym typeface="+mn-ea"/>
              </a:rPr>
              <a:t>圜钱</a:t>
            </a:r>
            <a:r>
              <a:rPr lang="en-US" altLang="zh-CN">
                <a:sym typeface="+mn-ea"/>
              </a:rPr>
              <a:t>，又称环钱，是由古时的纺轮和玉璧演化而来的，呈圆形，中间有一小圆孔，钱币上常铸有文字。圜钱是先秦铜铸币时期四大货币体系之一，战国中晚期的青铜铸币，也是我国历史上货币制式由布币、刀币向方孔圆钱过渡时期的货币样式。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448300" y="8265795"/>
            <a:ext cx="8503285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 b="1"/>
              <a:t>楚国黄金--郢爰 [yǐng yuán]   </a:t>
            </a:r>
            <a:endParaRPr lang="zh-CN" altLang="en-US" sz="1800" b="1"/>
          </a:p>
        </p:txBody>
      </p:sp>
      <p:pic>
        <p:nvPicPr>
          <p:cNvPr id="40" name="图片 39" descr="郢爰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4047" t="11852" r="37862" b="2815"/>
          <a:stretch>
            <a:fillRect/>
          </a:stretch>
        </p:blipFill>
        <p:spPr>
          <a:xfrm>
            <a:off x="5140960" y="8691245"/>
            <a:ext cx="1243965" cy="177736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783070" y="8775700"/>
            <a:ext cx="42132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简介：</a:t>
            </a:r>
            <a:r>
              <a:rPr lang="en-US" altLang="zh-CN">
                <a:sym typeface="+mn-ea"/>
              </a:rPr>
              <a:t>我国最早黄金货币。又名印子金，或称金钣、龟币。我国古代的黄金主要产于楚国。楚国有一种有铭文的金钣（版），这种金钣大多呈方形，少数呈圆形，上面用铜印印为若干个小方块，看似乌龟壳。完整的重约一市斤，含金量一般在90%以上。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  <p:sp>
        <p:nvSpPr>
          <p:cNvPr id="42" name="矩形 41"/>
          <p:cNvSpPr/>
          <p:nvPr>
            <p:custDataLst>
              <p:tags r:id="rId16"/>
            </p:custDataLst>
          </p:nvPr>
        </p:nvSpPr>
        <p:spPr>
          <a:xfrm>
            <a:off x="10187940" y="11366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P1-1</a:t>
            </a:r>
            <a:endParaRPr lang="en-US" altLang="zh-CN"/>
          </a:p>
        </p:txBody>
      </p:sp>
      <p:sp>
        <p:nvSpPr>
          <p:cNvPr id="43" name="矩形 42"/>
          <p:cNvSpPr/>
          <p:nvPr>
            <p:custDataLst>
              <p:tags r:id="rId17"/>
            </p:custDataLst>
          </p:nvPr>
        </p:nvSpPr>
        <p:spPr>
          <a:xfrm>
            <a:off x="10058400" y="325183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p1-2</a:t>
            </a:r>
            <a:endParaRPr lang="en-US" altLang="zh-CN"/>
          </a:p>
        </p:txBody>
      </p:sp>
      <p:sp>
        <p:nvSpPr>
          <p:cNvPr id="44" name="矩形 43"/>
          <p:cNvSpPr/>
          <p:nvPr>
            <p:custDataLst>
              <p:tags r:id="rId18"/>
            </p:custDataLst>
          </p:nvPr>
        </p:nvSpPr>
        <p:spPr>
          <a:xfrm>
            <a:off x="5367655" y="89852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P1-3</a:t>
            </a:r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4009390" y="3637915"/>
            <a:ext cx="3162300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9"/>
            </p:custDataLst>
          </p:nvPr>
        </p:nvSpPr>
        <p:spPr>
          <a:xfrm>
            <a:off x="8766810" y="522478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P1-4</a:t>
            </a:r>
            <a:endParaRPr lang="en-US" altLang="zh-CN"/>
          </a:p>
        </p:txBody>
      </p:sp>
      <p:sp>
        <p:nvSpPr>
          <p:cNvPr id="13" name="矩形 12"/>
          <p:cNvSpPr/>
          <p:nvPr>
            <p:custDataLst>
              <p:tags r:id="rId20"/>
            </p:custDataLst>
          </p:nvPr>
        </p:nvSpPr>
        <p:spPr>
          <a:xfrm>
            <a:off x="8766810" y="674560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P1-5</a:t>
            </a:r>
            <a:endParaRPr lang="en-US" altLang="zh-CN"/>
          </a:p>
        </p:txBody>
      </p: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/>
      <p:bldP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04800" y="152400"/>
            <a:ext cx="868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界面二：</a:t>
            </a:r>
            <a:r>
              <a:rPr lang="zh-CN" altLang="en-US">
                <a:sym typeface="+mn-ea"/>
              </a:rPr>
              <a:t>圜宇方圆，周圆函方（秦、汉）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343525" y="0"/>
            <a:ext cx="5991225" cy="122104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313680" y="-23495"/>
            <a:ext cx="868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b="1">
                <a:sym typeface="+mn-ea"/>
              </a:rPr>
              <a:t>圜宇</a:t>
            </a:r>
            <a:r>
              <a:rPr lang="zh-CN" altLang="en-US" b="1">
                <a:sym typeface="+mn-ea"/>
              </a:rPr>
              <a:t>方圆</a:t>
            </a:r>
            <a:r>
              <a:rPr lang="zh-CN" altLang="en-US" b="1">
                <a:sym typeface="+mn-ea"/>
              </a:rPr>
              <a:t>，周圆函方</a:t>
            </a:r>
            <a:endParaRPr lang="zh-CN" altLang="en-US" b="1">
              <a:sym typeface="+mn-ea"/>
            </a:endParaRPr>
          </a:p>
          <a:p>
            <a:pPr marL="914400" lvl="2" indent="457200" algn="l">
              <a:buClrTx/>
              <a:buSzTx/>
              <a:buFontTx/>
            </a:pPr>
            <a:r>
              <a:rPr lang="en-US" altLang="zh-CN" b="1">
                <a:sym typeface="+mn-ea"/>
              </a:rPr>
              <a:t>-</a:t>
            </a:r>
            <a:r>
              <a:rPr lang="en-US" altLang="zh-CN" b="1">
                <a:sym typeface="+mn-ea"/>
              </a:rPr>
              <a:t>-</a:t>
            </a:r>
            <a:r>
              <a:rPr lang="zh-CN" altLang="en-US" b="1">
                <a:sym typeface="+mn-ea"/>
              </a:rPr>
              <a:t>货币大一统</a:t>
            </a:r>
            <a:r>
              <a:rPr lang="zh-CN" altLang="en-US" b="1">
                <a:sym typeface="+mn-ea"/>
              </a:rPr>
              <a:t>（秦、汉） </a:t>
            </a:r>
            <a:endParaRPr lang="zh-CN" altLang="en-US" b="1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343525" y="5861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由于不同国家之间使用货币不同，在不同国家之间交易存在问题，随着秦国一扫六国，货币也开始统一。</a:t>
            </a:r>
            <a:endParaRPr lang="zh-CN" altLang="en-US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6130290" y="4554220"/>
            <a:ext cx="1419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ym typeface="+mn-ea"/>
              </a:rPr>
              <a:t>半两钱</a:t>
            </a:r>
            <a:r>
              <a:rPr lang="en-US" altLang="zh-CN" sz="1800" b="1">
                <a:sym typeface="+mn-ea"/>
              </a:rPr>
              <a:t> -</a:t>
            </a:r>
            <a:r>
              <a:rPr lang="zh-CN" altLang="en-US" sz="1800" b="1">
                <a:sym typeface="+mn-ea"/>
              </a:rPr>
              <a:t>秦</a:t>
            </a:r>
            <a:endParaRPr lang="zh-CN" altLang="en-US" sz="1800" b="1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73990" y="917575"/>
            <a:ext cx="47250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>
                <a:sym typeface="+mn-ea"/>
              </a:rPr>
              <a:t>简介：</a:t>
            </a:r>
            <a:r>
              <a:rPr lang="en-US" altLang="zh-CN">
                <a:sym typeface="+mn-ea"/>
              </a:rPr>
              <a:t>圜钱出现于战国中晚期，初具方孔圆钱之形。同样战国中晚期，自秦惠文王二年（前336年）起，秦国开始行用半两钱。秦统一六国后，统一半两币制。</a:t>
            </a:r>
            <a:r>
              <a:rPr lang="en-US" altLang="zh-CN">
                <a:sym typeface="+mn-ea"/>
              </a:rPr>
              <a:t>秦汉更迭，公元前202年，刘邦建立汉王朝，史称「西汉」。西汉继承了秦朝的货币体系，铜钱沿用半两钱制。然自高祖元年至汉武帝元狩五年，币制改革六次。</a:t>
            </a:r>
            <a:endParaRPr lang="en-US" altLang="zh-CN">
              <a:sym typeface="+mn-ea"/>
            </a:endParaRPr>
          </a:p>
          <a:p>
            <a:pPr indent="457200"/>
            <a:endParaRPr lang="en-US" altLang="zh-CN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61735" y="320040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P2-1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228465" y="2934335"/>
            <a:ext cx="1809750" cy="1924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895080" y="329819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P2-2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640445" y="4519295"/>
            <a:ext cx="1419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ym typeface="+mn-ea"/>
              </a:rPr>
              <a:t>半两钱</a:t>
            </a:r>
            <a:r>
              <a:rPr lang="en-US" altLang="zh-CN" sz="1800" b="1">
                <a:sym typeface="+mn-ea"/>
              </a:rPr>
              <a:t> -</a:t>
            </a:r>
            <a:r>
              <a:rPr lang="zh-CN" altLang="en-US" sz="1800" b="1">
                <a:sym typeface="+mn-ea"/>
              </a:rPr>
              <a:t>汉</a:t>
            </a:r>
            <a:endParaRPr lang="zh-CN" altLang="en-US" sz="1800" b="1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5343525" y="10421620"/>
            <a:ext cx="5991860" cy="917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altLang="zh-CN" sz="1800"/>
              <a:t>五铢钱是我国历史上通行较久、重量大小都较为适中的钱币，是我国古代流通时间最为长久的钱币形态之一，直至唐高祖武德四年止，共流通了七百三十四年。半两到五铢的演进过程中，重量，外表虽然一直在变但是其纪重的本质是没有变的，其时代至唐才终结，而唐也将为货币开创一个新的纪元。</a:t>
            </a:r>
            <a:endParaRPr lang="en-US" altLang="zh-CN" sz="1800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5453380" y="671004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P2-3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6943725" y="678624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P2-4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8246110" y="678624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P2-5</a:t>
            </a:r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9703435" y="674814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P2-6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313680" y="56146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 sz="1800">
                <a:sym typeface="+mn-ea"/>
              </a:rPr>
              <a:t>秦汉更迭，公元前202年，刘邦建立汉王朝，史称「西汉」。西汉继承了秦朝的货币体系，铜钱沿用半两钱制。然自高祖元年至汉武帝元狩五年，币制改革六次。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5313680" y="4957445"/>
            <a:ext cx="5185410" cy="746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1800" b="1"/>
              <a:t>半两五铢，更迭中的变与不变</a:t>
            </a:r>
            <a:endParaRPr lang="zh-CN" altLang="en-US" sz="1800" b="1"/>
          </a:p>
          <a:p>
            <a:pPr algn="l">
              <a:buClrTx/>
              <a:buSzTx/>
              <a:buFontTx/>
            </a:pPr>
            <a:r>
              <a:rPr lang="zh-CN" altLang="en-US" sz="1800" b="1"/>
              <a:t>         </a:t>
            </a:r>
            <a:r>
              <a:rPr lang="en-US" altLang="zh-CN" sz="1800" b="1"/>
              <a:t>		</a:t>
            </a:r>
            <a:r>
              <a:rPr lang="zh-CN" altLang="en-US" sz="1800" b="1"/>
              <a:t>——变的外在，不变内核</a:t>
            </a:r>
            <a:endParaRPr lang="zh-CN" altLang="en-US" sz="1800" b="1"/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5217160" y="785050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榆芙半两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6795135" y="788289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800" b="1"/>
              <a:t>三官五铢</a:t>
            </a:r>
            <a:endParaRPr lang="zh-CN" altLang="en-US" sz="1800" b="1"/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7978140" y="7948295"/>
            <a:ext cx="1344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800" b="1"/>
              <a:t>五分半两</a:t>
            </a:r>
            <a:endParaRPr lang="zh-CN" altLang="en-US" sz="1800" b="1"/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9515475" y="7902575"/>
            <a:ext cx="1344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800" b="1"/>
              <a:t>四铢半两</a:t>
            </a:r>
            <a:endParaRPr lang="zh-CN" altLang="en-US" sz="1800" b="1"/>
          </a:p>
        </p:txBody>
      </p:sp>
      <p:sp>
        <p:nvSpPr>
          <p:cNvPr id="39" name="圆角矩形 38"/>
          <p:cNvSpPr/>
          <p:nvPr/>
        </p:nvSpPr>
        <p:spPr>
          <a:xfrm>
            <a:off x="6376035" y="9088755"/>
            <a:ext cx="3780790" cy="106743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V1</a:t>
            </a:r>
            <a:endParaRPr lang="en-US" altLang="zh-CN"/>
          </a:p>
        </p:txBody>
      </p: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5410200" y="8411210"/>
            <a:ext cx="5185410" cy="746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1800" b="1"/>
              <a:t>为什么汉代货币变革</a:t>
            </a:r>
            <a:r>
              <a:rPr lang="zh-CN" altLang="en-US" sz="1800" b="1"/>
              <a:t>那么多次？</a:t>
            </a:r>
            <a:endParaRPr lang="zh-CN" altLang="en-US" sz="1800" b="1"/>
          </a:p>
        </p:txBody>
      </p:sp>
      <p:sp>
        <p:nvSpPr>
          <p:cNvPr id="42" name="文本框 41"/>
          <p:cNvSpPr txBox="1"/>
          <p:nvPr/>
        </p:nvSpPr>
        <p:spPr>
          <a:xfrm>
            <a:off x="5313680" y="1115060"/>
            <a:ext cx="5838825" cy="1473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/>
              <a:t>半两</a:t>
            </a:r>
            <a:r>
              <a:rPr lang="zh-CN" altLang="en-US"/>
              <a:t>钱，秦及汉初铜币名。铜铸，圆形方孔，小样钱径一般为2.5-2.77厘米，重 12 铢（我国古代规定 1 两为 24铢）2.5-3.35克。大样为3.12-3.72厘米，重量在7g-14g左右，重量达14g以上者比较稀有。半两钱个别有外郭，背平素，面文“半两”二字。存世有战国半两、秦半两、汉半两三种。公元前221年，秦统一天下，规定以外圆内方的半两钱为全国通行的货币，这是我国最早的统一货币。</a:t>
            </a:r>
            <a:endParaRPr lang="zh-CN" altLang="en-US"/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9" grpId="0"/>
      <p:bldP spid="29" grpId="1"/>
      <p:bldP spid="33" grpId="0"/>
      <p:bldP spid="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343525" y="-100965"/>
            <a:ext cx="5991225" cy="122104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4800" y="152400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界面三：</a:t>
            </a:r>
            <a:r>
              <a:rPr lang="zh-CN" altLang="en-US">
                <a:sym typeface="+mn-ea"/>
              </a:rPr>
              <a:t>宝通千年（唐）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513705" y="152400"/>
            <a:ext cx="2639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宝通千年（唐）</a:t>
            </a:r>
            <a:endParaRPr lang="zh-CN" altLang="en-US" b="1"/>
          </a:p>
        </p:txBody>
      </p:sp>
      <p:grpSp>
        <p:nvGrpSpPr>
          <p:cNvPr id="12" name="组合 11"/>
          <p:cNvGrpSpPr/>
          <p:nvPr/>
        </p:nvGrpSpPr>
        <p:grpSpPr>
          <a:xfrm>
            <a:off x="5238750" y="520700"/>
            <a:ext cx="6096635" cy="2807335"/>
            <a:chOff x="8250" y="820"/>
            <a:chExt cx="9601" cy="4421"/>
          </a:xfrm>
        </p:grpSpPr>
        <p:sp>
          <p:nvSpPr>
            <p:cNvPr id="10" name="文本框 9"/>
            <p:cNvSpPr txBox="1"/>
            <p:nvPr/>
          </p:nvSpPr>
          <p:spPr>
            <a:xfrm>
              <a:off x="8250" y="820"/>
              <a:ext cx="9600" cy="27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/>
              <a:r>
                <a:rPr lang="en-US" altLang="zh-CN">
                  <a:sym typeface="+mn-ea"/>
                </a:rPr>
                <a:t>唐代是我国古代货币制度的确立期，在货币史上占有重要的地位。唐代钱币形制与前代大体相同，但不再以纪重作为钱文，而改为「宝」，『钱』也由此也成为称量单位，这种『钱』的重量单位成为唐以后历代钱币重量的标准。宝文钱自唐代起共流通一千二百九十年，直至民国以后才逐渐被淘汰。</a:t>
              </a:r>
              <a:endParaRPr lang="en-US" altLang="zh-CN"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415" y="3581"/>
              <a:ext cx="9436" cy="16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457200" algn="l">
                <a:buClrTx/>
                <a:buSzTx/>
                <a:buFontTx/>
              </a:pPr>
              <a:r>
                <a:rPr lang="en-US" altLang="zh-CN"/>
                <a:t>宝文钱铸铭朝廷年号或吉语等，不再铸铭重量，</a:t>
              </a:r>
              <a:r>
                <a:rPr lang="en-US" altLang="zh-CN">
                  <a:solidFill>
                    <a:schemeClr val="tx1"/>
                  </a:solidFill>
                </a:rPr>
                <a:t>强调的是钱币的法定流通地位</a:t>
              </a:r>
              <a:r>
                <a:rPr lang="en-US" altLang="zh-CN"/>
                <a:t>，原则上是依靠朝廷法令流通的铜钱。</a:t>
              </a:r>
              <a:endParaRPr lang="en-US" altLang="zh-CN"/>
            </a:p>
            <a:p>
              <a:pPr indent="457200" algn="l">
                <a:buClrTx/>
                <a:buSzTx/>
                <a:buFontTx/>
              </a:pPr>
              <a:r>
                <a:rPr lang="en-US" altLang="zh-CN"/>
                <a:t>铜、铁、铅等金属货币在形态上从纪重钱转变为宝文钱，是货币名目化发展的必然结果。开元通宝规定了成分比例，结束了古代铸钱没有成色标准的历史，是铸币制度上的一大进步。</a:t>
              </a:r>
              <a:endParaRPr lang="en-US" altLang="zh-CN"/>
            </a:p>
            <a:p>
              <a:endParaRPr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5513705" y="458851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p3-1</a:t>
            </a:r>
            <a:endParaRPr lang="en-US" altLang="zh-CN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7055485" y="458851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P3-2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597265" y="458851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P3-3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0139045" y="458851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P3-4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5343525" y="574992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开元通宝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920865" y="574992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大历通宝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8371205" y="574992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建中通宝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9926955" y="574992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乾元重宝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70830" y="873188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buClrTx/>
              <a:buSzTx/>
              <a:buFontTx/>
            </a:pPr>
            <a:r>
              <a:rPr lang="en-US" altLang="zh-CN" sz="1800">
                <a:sym typeface="+mn-ea"/>
              </a:rPr>
              <a:t>五代十国延续了唐末藩镇割据混战局面，北方社会生产遭到破坏，经济、文化中心南移。五代虽延续时间不长，但每个政权都铸造发行了本政权货币。十国当中有七国均铸有货币，但铜钱总体数量较少，流通中主要使用铅钱和铁钱，还有一些为虚值大钱</a:t>
            </a:r>
            <a:endParaRPr lang="en-US" altLang="zh-CN" sz="1800"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5370830" y="8261985"/>
            <a:ext cx="305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五代十国（</a:t>
            </a:r>
            <a:r>
              <a:rPr lang="zh-CN" altLang="en-US" b="1"/>
              <a:t>唐末藩镇割据）</a:t>
            </a:r>
            <a:endParaRPr lang="zh-CN" altLang="en-US" b="1"/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5595620" y="102552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P3-5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7137400" y="102552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P3-6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8679180" y="102552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P3-7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10220960" y="1025525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P3-8</a:t>
            </a:r>
            <a:endParaRPr lang="en-US" altLang="zh-CN"/>
          </a:p>
        </p:txBody>
      </p:sp>
      <p:sp>
        <p:nvSpPr>
          <p:cNvPr id="29" name="文本框 28"/>
          <p:cNvSpPr txBox="1"/>
          <p:nvPr>
            <p:custDataLst>
              <p:tags r:id="rId18"/>
            </p:custDataLst>
          </p:nvPr>
        </p:nvSpPr>
        <p:spPr>
          <a:xfrm>
            <a:off x="5425440" y="1141666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天福元宝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7002780" y="1141666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周元通宝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10008870" y="11416030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天成元宝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8505825" y="11416030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开平元宝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2"/>
            </p:custDataLst>
          </p:nvPr>
        </p:nvSpPr>
        <p:spPr>
          <a:xfrm>
            <a:off x="5370830" y="6177915"/>
            <a:ext cx="305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拓展视频：开元</a:t>
            </a:r>
            <a:r>
              <a:rPr lang="zh-CN" altLang="en-US" b="1"/>
              <a:t>通宝</a:t>
            </a:r>
            <a:endParaRPr lang="zh-CN" altLang="en-US" b="1"/>
          </a:p>
        </p:txBody>
      </p:sp>
      <p:sp>
        <p:nvSpPr>
          <p:cNvPr id="39" name="圆角矩形 38"/>
          <p:cNvSpPr/>
          <p:nvPr>
            <p:custDataLst>
              <p:tags r:id="rId23"/>
            </p:custDataLst>
          </p:nvPr>
        </p:nvSpPr>
        <p:spPr>
          <a:xfrm>
            <a:off x="6440170" y="6838315"/>
            <a:ext cx="3780790" cy="106743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V2</a:t>
            </a:r>
            <a:endParaRPr lang="en-US" altLang="zh-CN"/>
          </a:p>
        </p:txBody>
      </p:sp>
    </p:spTree>
    <p:custDataLst>
      <p:tags r:id="rId2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8" grpId="0"/>
      <p:bldP spid="18" grpId="1"/>
      <p:bldP spid="19" grpId="0"/>
      <p:bldP spid="19" grpId="1"/>
      <p:bldP spid="20" grpId="0"/>
      <p:bldP spid="20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357495" y="-100965"/>
            <a:ext cx="5991225" cy="18743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43525" y="0"/>
            <a:ext cx="4905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多政权并立下的经济（宋辽金夏）</a:t>
            </a:r>
            <a:endParaRPr lang="zh-CN" altLang="en-US" b="1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12725" y="368300"/>
            <a:ext cx="467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</a:t>
            </a:r>
            <a:r>
              <a:rPr lang="zh-CN" altLang="en-US"/>
              <a:t>四：多政权并立下的经济（宋辽金夏）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3525" y="507365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buClrTx/>
              <a:buSzTx/>
              <a:buFontTx/>
            </a:pPr>
            <a:r>
              <a:rPr lang="en-US" altLang="zh-CN" sz="1800">
                <a:sym typeface="+mn-ea"/>
              </a:rPr>
              <a:t>公元十至十二世纪，南北对峙，北方的契丹、党项、女真等族建立了自己的政权，我国形成了多民族政权并立的格局。从宋代开始，以皇帝年号加『元宝』『通宝』『重宝』等字样的钱文组合成为铜钱、铁钱普遍采用的铸造形制。每逢皇帝改元，钱币名称也随之改变，故宋代钱币种类多样复杂。宋代商品经济的繁盛，中央规定农民用钱交税，部分军需、官吏工资也用钱支付，钱币需求量、发行量大幅度增加，故宋代铜钱铸造量为我国历史上最多。宋代实行货币分区流通，铜、铁钱兼行是两宋币制的一大特点</a:t>
            </a:r>
            <a:endParaRPr lang="en-US" altLang="zh-CN" sz="1800">
              <a:sym typeface="+mn-ea"/>
            </a:endParaRPr>
          </a:p>
        </p:txBody>
      </p:sp>
      <p:pic>
        <p:nvPicPr>
          <p:cNvPr id="8" name="图片 7" descr="宋朝地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4210" y="3672205"/>
            <a:ext cx="3425190" cy="2376805"/>
          </a:xfrm>
          <a:prstGeom prst="rect">
            <a:avLst/>
          </a:prstGeom>
        </p:spPr>
      </p:pic>
      <p:pic>
        <p:nvPicPr>
          <p:cNvPr id="9" name="图片 8" descr="北宋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21605" y="3507740"/>
            <a:ext cx="2818130" cy="309816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691505" y="685800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P4-1</a:t>
            </a:r>
            <a:endParaRPr lang="en-US" altLang="zh-CN"/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233285" y="685800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P4-2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775065" y="685800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P4-3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0316845" y="6858000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P4-4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5521325" y="801941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“九叠篆”皇宋通宝钱</a:t>
            </a:r>
            <a:r>
              <a:rPr lang="en-US" altLang="zh-CN" sz="1800" b="1">
                <a:solidFill>
                  <a:schemeClr val="tx1"/>
                </a:solidFill>
                <a:sym typeface="+mn-ea"/>
              </a:rPr>
              <a:t> -</a:t>
            </a:r>
            <a:r>
              <a:rPr lang="zh-CN" altLang="en-US" sz="1800" b="1">
                <a:solidFill>
                  <a:schemeClr val="tx1"/>
                </a:solidFill>
                <a:sym typeface="+mn-ea"/>
              </a:rPr>
              <a:t>北宋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7098665" y="801941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靖康元宝</a:t>
            </a:r>
            <a:r>
              <a:rPr lang="en-US" altLang="zh-CN" sz="1800" b="1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1800" b="1">
                <a:solidFill>
                  <a:schemeClr val="tx1"/>
                </a:solidFill>
                <a:sym typeface="+mn-ea"/>
              </a:rPr>
              <a:t>北宋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549005" y="801941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乾祐元宝</a:t>
            </a:r>
            <a:r>
              <a:rPr lang="en-US" altLang="zh-CN" sz="1800" b="1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1800" b="1">
                <a:solidFill>
                  <a:schemeClr val="tx1"/>
                </a:solidFill>
                <a:sym typeface="+mn-ea"/>
              </a:rPr>
              <a:t>西夏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10104755" y="801941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天禄通宝</a:t>
            </a:r>
            <a:r>
              <a:rPr lang="en-US" altLang="zh-CN" sz="1800" b="1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1800" b="1">
                <a:solidFill>
                  <a:schemeClr val="tx1"/>
                </a:solidFill>
                <a:sym typeface="+mn-ea"/>
              </a:rPr>
              <a:t>辽朝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3525" y="10324465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buClrTx/>
              <a:buSzTx/>
              <a:buFontTx/>
            </a:pPr>
            <a:r>
              <a:rPr lang="en-US" altLang="zh-CN" sz="1800">
                <a:sym typeface="+mn-ea"/>
              </a:rPr>
              <a:t>辽代商品交易或以实物交换，或以布帛、牲畜充当货币，并大量使用唐、宋朝钱币及少量本国铸造的钱币。西夏大量使用宋朝钱币，也铸造本国钱币。金朝在取得中原地区后，由原来的实物交易转变为使用钱币，初期使用辽、宋钱币，以后大量发行纸币，铸造少量本朝铜钱。十三世纪蒙古族兴起后，结束了多政权并立的局面，再次实现了大一统。</a:t>
            </a:r>
            <a:r>
              <a:rPr lang="en-US" altLang="zh-CN">
                <a:sym typeface="+mn-ea"/>
              </a:rPr>
              <a:t>这</a:t>
            </a:r>
            <a:r>
              <a:rPr lang="en-US" altLang="zh-CN" sz="1800">
                <a:sym typeface="+mn-ea"/>
              </a:rPr>
              <a:t>段时期少数民族政权以中原王朝钱币为雏形，部分钱币钱文富有民族特色，是我国古代货币文化的重要组成部分。</a:t>
            </a:r>
            <a:endParaRPr lang="en-US" altLang="zh-CN" sz="1800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5221605" y="13004800"/>
            <a:ext cx="377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一纸千金（</a:t>
            </a:r>
            <a:r>
              <a:rPr lang="zh-CN" altLang="en-US" sz="1800" b="1"/>
              <a:t>宋）</a:t>
            </a:r>
            <a:endParaRPr lang="zh-CN" altLang="en-US" sz="1800" b="1"/>
          </a:p>
        </p:txBody>
      </p:sp>
      <p:sp>
        <p:nvSpPr>
          <p:cNvPr id="22" name="文本框 21"/>
          <p:cNvSpPr txBox="1"/>
          <p:nvPr/>
        </p:nvSpPr>
        <p:spPr>
          <a:xfrm>
            <a:off x="5221605" y="1339342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 sz="1800">
                <a:sym typeface="+mn-ea"/>
              </a:rPr>
              <a:t>宋代商业经济空前繁荣，流通领域需要大量的流通货币，金属货币跨区域流通及钱荒问题突显，纸币因此应运而生。公元1024年，北宋出现了世界上最早的纸币——交子。我国古代纸币从南宋会子、金朝交钞、元代中统钞、明代宝钞等，过渡到近代银行券如清代大清银行兑换券等，形成了一条具有特色的纸币发展历程.</a:t>
            </a:r>
            <a:endParaRPr lang="en-US" altLang="zh-CN" sz="1800"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428105" y="917638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M3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4538980" y="8941435"/>
            <a:ext cx="188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宋朝货币</a:t>
            </a:r>
            <a:r>
              <a:rPr lang="en-US" altLang="zh-CN"/>
              <a:t>3d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18"/>
            </p:custDataLst>
          </p:nvPr>
        </p:nvSpPr>
        <p:spPr>
          <a:xfrm>
            <a:off x="6468110" y="16005175"/>
            <a:ext cx="3780790" cy="106743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V3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5343525" y="15307310"/>
            <a:ext cx="377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交子的产生与</a:t>
            </a:r>
            <a:r>
              <a:rPr lang="zh-CN" altLang="en-US" sz="1800" b="1"/>
              <a:t>发展</a:t>
            </a:r>
            <a:endParaRPr lang="zh-CN" altLang="en-US" sz="1800" b="1"/>
          </a:p>
        </p:txBody>
      </p:sp>
      <p:sp>
        <p:nvSpPr>
          <p:cNvPr id="28" name="矩形 27"/>
          <p:cNvSpPr/>
          <p:nvPr>
            <p:custDataLst>
              <p:tags r:id="rId20"/>
            </p:custDataLst>
          </p:nvPr>
        </p:nvSpPr>
        <p:spPr>
          <a:xfrm>
            <a:off x="6085205" y="453961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P4-5</a:t>
            </a:r>
            <a:endParaRPr lang="en-US" altLang="zh-CN"/>
          </a:p>
        </p:txBody>
      </p:sp>
      <p:sp>
        <p:nvSpPr>
          <p:cNvPr id="29" name="矩形 28"/>
          <p:cNvSpPr/>
          <p:nvPr>
            <p:custDataLst>
              <p:tags r:id="rId21"/>
            </p:custDataLst>
          </p:nvPr>
        </p:nvSpPr>
        <p:spPr>
          <a:xfrm>
            <a:off x="9583420" y="453961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P4-6</a:t>
            </a:r>
            <a:endParaRPr lang="en-US" altLang="zh-CN"/>
          </a:p>
        </p:txBody>
      </p:sp>
      <p:sp>
        <p:nvSpPr>
          <p:cNvPr id="2" name="矩形 1"/>
          <p:cNvSpPr/>
          <p:nvPr>
            <p:custDataLst>
              <p:tags r:id="rId22"/>
            </p:custDataLst>
          </p:nvPr>
        </p:nvSpPr>
        <p:spPr>
          <a:xfrm>
            <a:off x="9423400" y="903922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361430" y="10099675"/>
            <a:ext cx="1369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崇宁重宝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3"/>
            </p:custDataLst>
          </p:nvPr>
        </p:nvSpPr>
        <p:spPr>
          <a:xfrm>
            <a:off x="9141460" y="10034270"/>
            <a:ext cx="1369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嘉定通宝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357495" y="-100965"/>
            <a:ext cx="5991225" cy="174428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673090" y="0"/>
            <a:ext cx="1926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800" b="1">
                <a:solidFill>
                  <a:schemeClr val="tx1"/>
                </a:solidFill>
              </a:rPr>
              <a:t>纸钞统一（</a:t>
            </a:r>
            <a:r>
              <a:rPr lang="zh-CN" altLang="en-US" sz="1800" b="1">
                <a:solidFill>
                  <a:schemeClr val="tx1"/>
                </a:solidFill>
              </a:rPr>
              <a:t>元）</a:t>
            </a:r>
            <a:endParaRPr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357495" y="506730"/>
            <a:ext cx="5735320" cy="1165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en-US" altLang="zh-CN"/>
              <a:t>元朝（公元 1271 年至 1368 年）是中国历史上第一个由少数民族建立的大一统王朝，其货币制度以纸币为主，铜钱为辅。元朝钱币的特点是铸钱较少，纸币流通广泛。元朝的纸币称为“钞”。</a:t>
            </a:r>
            <a:endParaRPr lang="en-US" altLang="zh-CN"/>
          </a:p>
        </p:txBody>
      </p:sp>
      <p:graphicFrame>
        <p:nvGraphicFramePr>
          <p:cNvPr id="22" name="表格 21"/>
          <p:cNvGraphicFramePr/>
          <p:nvPr>
            <p:custDataLst>
              <p:tags r:id="rId4"/>
            </p:custDataLst>
          </p:nvPr>
        </p:nvGraphicFramePr>
        <p:xfrm>
          <a:off x="5416550" y="1925320"/>
          <a:ext cx="593217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875"/>
                <a:gridCol w="2028190"/>
                <a:gridCol w="249110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时间</a:t>
                      </a:r>
                      <a:endParaRPr lang="zh-CN" altLang="en-US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发行人</a:t>
                      </a:r>
                      <a:endParaRPr lang="zh-CN" altLang="en-US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币种</a:t>
                      </a:r>
                      <a:endParaRPr lang="zh-CN" altLang="en-US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1260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年</a:t>
                      </a: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7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月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元世祖忽必烈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中统元宝交钞（丝本位）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1260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年</a:t>
                      </a: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10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月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元世祖忽必烈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50">
                          <a:latin typeface="仿宋" panose="02010609060101010101" charset="-122"/>
                          <a:ea typeface="仿宋" panose="02010609060101010101" charset="-122"/>
                          <a:sym typeface="+mn-ea"/>
                        </a:rPr>
                        <a:t>中统元宝交钞（银本位）</a:t>
                      </a:r>
                      <a:endParaRPr lang="zh-CN" altLang="en-US" sz="1350">
                        <a:latin typeface="仿宋" panose="02010609060101010101" charset="-122"/>
                        <a:ea typeface="仿宋" panose="02010609060101010101" charset="-122"/>
                        <a:sym typeface="+mn-ea"/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1287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年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元世祖忽必烈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至元通行宝钞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1309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年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元武宗海山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至大银钞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1350</a:t>
                      </a: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年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元顺帝妥懽帖睦尔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仿宋" panose="02010609060101010101" charset="-122"/>
                          <a:ea typeface="仿宋" panose="02010609060101010101" charset="-122"/>
                        </a:rPr>
                        <a:t>至正交钞</a:t>
                      </a:r>
                      <a:endParaRPr lang="zh-CN" altLang="en-US"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anchor="ctr" anchorCtr="0"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16550" y="6974840"/>
            <a:ext cx="5574665" cy="325564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5502910" y="6462395"/>
            <a:ext cx="377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元代优良纸币政策</a:t>
            </a:r>
            <a:endParaRPr lang="zh-CN" altLang="en-US" sz="1800" b="1"/>
          </a:p>
        </p:txBody>
      </p:sp>
      <p:grpSp>
        <p:nvGrpSpPr>
          <p:cNvPr id="20" name="组合 19"/>
          <p:cNvGrpSpPr/>
          <p:nvPr/>
        </p:nvGrpSpPr>
        <p:grpSpPr>
          <a:xfrm>
            <a:off x="5369560" y="10230485"/>
            <a:ext cx="6078463" cy="3799302"/>
            <a:chOff x="434" y="1452"/>
            <a:chExt cx="13685" cy="3707"/>
          </a:xfrm>
        </p:grpSpPr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434" y="1452"/>
              <a:ext cx="13073" cy="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1.实施强制手段，用新钞把之前的旧钞给收回来。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>
              <p:custDataLst>
                <p:tags r:id="rId9"/>
              </p:custDataLst>
            </p:nvPr>
          </p:nvSpPr>
          <p:spPr>
            <a:xfrm>
              <a:off x="540" y="1811"/>
              <a:ext cx="13460" cy="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2.用白银做准备金，朝廷发行多少纸币，就要有多少准备金，这样对纸币的发行和流通进行有效地控制，此种规定就是货币制度中的“金本位”。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465" y="2677"/>
              <a:ext cx="13460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3.规定中统钞可以直接兑换白银，而且还规定纸币与白银兑换的比例，更是允许使用中统钞在市场上自由买卖金银。</a:t>
              </a:r>
              <a:endParaRPr lang="en-US" altLang="zh-CN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539" y="3306"/>
              <a:ext cx="12968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4.规定朝廷的财政收支必须用中统钞结算，目的是回笼货币。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540" y="3935"/>
              <a:ext cx="12968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5.规定朝廷要通过财政的预算对中统钞的发行额度进行有效地控制。</a:t>
              </a:r>
              <a:endParaRPr lang="en-US" altLang="zh-CN"/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734" y="4530"/>
              <a:ext cx="13385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6.在各路设置平准行用交钞库，目的是适时调节物价，辅助纸币制度正常有序进行</a:t>
              </a:r>
              <a:r>
                <a:rPr lang="en-US" altLang="zh-CN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  <a:cs typeface="Times New Roman" panose="02020603050405020304" charset="0"/>
                </a:rPr>
                <a:t>。</a:t>
              </a:r>
              <a:endParaRPr lang="en-US" altLang="zh-CN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766310" y="14166215"/>
            <a:ext cx="3337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ym typeface="+mn-ea"/>
              </a:rPr>
              <a:t>元朝纸钞没落</a:t>
            </a:r>
            <a:r>
              <a:rPr lang="zh-CN" altLang="en-US" b="1">
                <a:sym typeface="+mn-ea"/>
              </a:rPr>
              <a:t>原因</a:t>
            </a:r>
            <a:endParaRPr lang="zh-CN" altLang="en-US" b="1"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57495" y="14639290"/>
            <a:ext cx="6281420" cy="2748078"/>
            <a:chOff x="434" y="1452"/>
            <a:chExt cx="13460" cy="2636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34" y="1452"/>
              <a:ext cx="12969" cy="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1.元朝上下一直处于政治混乱的状态，对发展方向摇摆不定：是继续走成吉思汗的征伐之道还是走中原王朝的发展之路。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434" y="2308"/>
              <a:ext cx="13460" cy="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2.四大附属汗国不仅没有发挥拱卫的作用，反而经常给宗主国元朝制造麻烦。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434" y="2851"/>
              <a:ext cx="13460" cy="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3.元朝本土的王公大臣还骄奢淫逸，纵情挥霍，大肆搜刮</a:t>
              </a:r>
              <a:endParaRPr lang="en-US" altLang="zh-CN"/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459" y="3204"/>
              <a:ext cx="12968" cy="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4.作为官员自己不遵法反而各种鱼肉百姓；例如把各路钞库用来做纸币准备金的金银全部调到京都，导致民众对纸币不信任</a:t>
              </a:r>
              <a:endParaRPr lang="en-US" altLang="zh-CN"/>
            </a:p>
          </p:txBody>
        </p:sp>
      </p:grp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5673090" y="465137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P5-1</a:t>
            </a:r>
            <a:endParaRPr lang="en-US" altLang="zh-CN"/>
          </a:p>
        </p:txBody>
      </p:sp>
      <p:sp>
        <p:nvSpPr>
          <p:cNvPr id="33" name="矩形 32"/>
          <p:cNvSpPr/>
          <p:nvPr>
            <p:custDataLst>
              <p:tags r:id="rId19"/>
            </p:custDataLst>
          </p:nvPr>
        </p:nvSpPr>
        <p:spPr>
          <a:xfrm>
            <a:off x="7599680" y="458533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P5-2</a:t>
            </a:r>
            <a:endParaRPr lang="en-US" altLang="zh-CN"/>
          </a:p>
        </p:txBody>
      </p:sp>
      <p:sp>
        <p:nvSpPr>
          <p:cNvPr id="35" name="文本框 34"/>
          <p:cNvSpPr txBox="1"/>
          <p:nvPr>
            <p:custDataLst>
              <p:tags r:id="rId20"/>
            </p:custDataLst>
          </p:nvPr>
        </p:nvSpPr>
        <p:spPr>
          <a:xfrm>
            <a:off x="5502910" y="5812790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中统元宝交钞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1"/>
            </p:custDataLst>
          </p:nvPr>
        </p:nvSpPr>
        <p:spPr>
          <a:xfrm>
            <a:off x="7524115" y="571944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至元通行宝钞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212725" y="368300"/>
            <a:ext cx="467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界面五：纸钞统一（</a:t>
            </a:r>
            <a:r>
              <a:rPr lang="zh-CN" altLang="en-US"/>
              <a:t>元）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23"/>
            </p:custDataLst>
          </p:nvPr>
        </p:nvSpPr>
        <p:spPr>
          <a:xfrm>
            <a:off x="7722235" y="790892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P5-3</a:t>
            </a:r>
            <a:endParaRPr lang="en-US" altLang="zh-CN"/>
          </a:p>
        </p:txBody>
      </p:sp>
      <p:sp>
        <p:nvSpPr>
          <p:cNvPr id="2" name="矩形 1"/>
          <p:cNvSpPr/>
          <p:nvPr>
            <p:custDataLst>
              <p:tags r:id="rId24"/>
            </p:custDataLst>
          </p:nvPr>
        </p:nvSpPr>
        <p:spPr>
          <a:xfrm>
            <a:off x="7948295" y="268668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P5-4</a:t>
            </a:r>
            <a:endParaRPr lang="en-US" altLang="zh-CN"/>
          </a:p>
        </p:txBody>
      </p:sp>
      <p:sp>
        <p:nvSpPr>
          <p:cNvPr id="3" name="矩形 2"/>
          <p:cNvSpPr/>
          <p:nvPr>
            <p:custDataLst>
              <p:tags r:id="rId25"/>
            </p:custDataLst>
          </p:nvPr>
        </p:nvSpPr>
        <p:spPr>
          <a:xfrm>
            <a:off x="9086850" y="465137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M5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26"/>
            </p:custDataLst>
          </p:nvPr>
        </p:nvSpPr>
        <p:spPr>
          <a:xfrm>
            <a:off x="9011920" y="5784215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大元通宝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7"/>
            </p:custDataLst>
          </p:nvPr>
        </p:nvSpPr>
        <p:spPr>
          <a:xfrm>
            <a:off x="10403840" y="5816600"/>
            <a:ext cx="123253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 b="1">
                <a:solidFill>
                  <a:schemeClr val="tx1"/>
                </a:solidFill>
                <a:sym typeface="+mn-ea"/>
              </a:rPr>
              <a:t>大中通</a:t>
            </a:r>
            <a:r>
              <a:rPr lang="zh-CN" altLang="en-US" sz="1800" b="1">
                <a:solidFill>
                  <a:schemeClr val="tx1"/>
                </a:solidFill>
                <a:sym typeface="+mn-ea"/>
              </a:rPr>
              <a:t>宝</a:t>
            </a:r>
            <a:endParaRPr lang="zh-CN" altLang="en-US" sz="1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28"/>
            </p:custDataLst>
          </p:nvPr>
        </p:nvSpPr>
        <p:spPr>
          <a:xfrm>
            <a:off x="10544810" y="4651375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M6</a:t>
            </a:r>
            <a:endParaRPr lang="en-US" altLang="zh-CN"/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7" grpId="0"/>
      <p:bldP spid="37" grpId="1"/>
      <p:bldP spid="19" grpId="0"/>
      <p:bldP spid="19" grpId="1"/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356860" y="-100965"/>
            <a:ext cx="5991225" cy="112661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212725" y="368300"/>
            <a:ext cx="467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界面六：</a:t>
            </a:r>
            <a:r>
              <a:rPr lang="zh-CN" altLang="en-US">
                <a:sym typeface="+mn-ea"/>
              </a:rPr>
              <a:t>“钱”世“金”生（明清）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427345" y="0"/>
            <a:ext cx="467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“钱”世“金”生（明清）</a:t>
            </a:r>
            <a:endParaRPr lang="zh-CN" altLang="en-US" b="1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258435" y="368300"/>
            <a:ext cx="3244215" cy="612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800" b="1">
                <a:solidFill>
                  <a:schemeClr val="tx1"/>
                </a:solidFill>
              </a:rPr>
              <a:t>混乱的货币体制（</a:t>
            </a:r>
            <a:r>
              <a:rPr lang="zh-CN" altLang="en-US" sz="1800" b="1">
                <a:solidFill>
                  <a:schemeClr val="tx1"/>
                </a:solidFill>
              </a:rPr>
              <a:t>明）</a:t>
            </a:r>
            <a:endParaRPr lang="zh-CN" altLang="en-US" sz="18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427345" y="852805"/>
            <a:ext cx="56845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/>
              <a:t>公元1368年，朱元璋称帝，国号明，建元洪武。明代前期货币以纸币为主，后期以白银为主，因此铜钱铸造量少，且时断时续，品种版别较简单。至天启、崇祯两朝品种日渐复杂，最终成为我国古代钱币史上钱制最为复杂的一个时期。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12765" y="383984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明代纸钞</a:t>
            </a:r>
            <a:endParaRPr lang="zh-CN" altLang="en-US" sz="1800" b="1"/>
          </a:p>
        </p:txBody>
      </p: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5673090" y="255079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P6-1</a:t>
            </a:r>
            <a:endParaRPr lang="en-US" altLang="zh-CN"/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7694295" y="255079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P6-2</a:t>
            </a:r>
            <a:endParaRPr lang="en-US" altLang="zh-CN"/>
          </a:p>
        </p:txBody>
      </p:sp>
      <p:sp>
        <p:nvSpPr>
          <p:cNvPr id="33" name="矩形 32"/>
          <p:cNvSpPr/>
          <p:nvPr>
            <p:custDataLst>
              <p:tags r:id="rId9"/>
            </p:custDataLst>
          </p:nvPr>
        </p:nvSpPr>
        <p:spPr>
          <a:xfrm>
            <a:off x="9715500" y="255079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P6-3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0" y="1129665"/>
            <a:ext cx="53568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/>
              <a:t>明朝建国后，连年征战，每年的军费都是天文数字，为了填补军饷的空缺，朝廷不得不大量发行宝币，导致物价飞涨，宝币的价值也在急剧下降。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9553575" y="384048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明代</a:t>
            </a:r>
            <a:r>
              <a:rPr lang="zh-CN" altLang="en-US" sz="1800" b="1"/>
              <a:t>铜钱</a:t>
            </a:r>
            <a:endParaRPr lang="zh-CN" altLang="en-US" sz="1800" b="1"/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7616825" y="384048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明代</a:t>
            </a:r>
            <a:r>
              <a:rPr lang="zh-CN" altLang="en-US" sz="1800" b="1"/>
              <a:t>白银</a:t>
            </a:r>
            <a:endParaRPr lang="zh-CN" altLang="en-US" sz="1800" b="1"/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0" y="4345940"/>
            <a:ext cx="52584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>
                <a:sym typeface="+mn-ea"/>
              </a:rPr>
              <a:t>明代早期，由于白银储备有限，不能满足市场的需要，所以禁止使用白银。不过到了嘉靖时期，通过私人贸易和海外贸易，朝廷积攒了大量的银子，这些银子足够流通，大明的宝钞也有可能继续贬值，所以白银走上历史舞台。此时白银已实现货币化。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0" y="2200910"/>
            <a:ext cx="5257800" cy="1995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altLang="zh-CN"/>
              <a:t>在人们对大明纸币失去信心的情况下，人们又将铜钱当做等价物，因为铜钱的稳定性更好，贬值的风险也更小，更适合人们的日常生活。与被众人诟病的“大明宝钞”相比，如今的“铜钱”早已成为了人们的共识，而“解禁”的“铜钱”，更是被朝廷默认。可以说，如今的铜钱，已经超过了普通的宝钞，被大众所接受。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5356860" y="4345940"/>
            <a:ext cx="2060575" cy="612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800" b="1">
                <a:solidFill>
                  <a:schemeClr val="tx1"/>
                </a:solidFill>
              </a:rPr>
              <a:t>继往开来（</a:t>
            </a:r>
            <a:r>
              <a:rPr lang="zh-CN" altLang="en-US" sz="1800" b="1">
                <a:solidFill>
                  <a:schemeClr val="tx1"/>
                </a:solidFill>
              </a:rPr>
              <a:t>清）</a:t>
            </a:r>
            <a:endParaRPr lang="zh-CN" altLang="en-US" sz="1800" b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16"/>
            </p:custDataLst>
          </p:nvPr>
        </p:nvSpPr>
        <p:spPr>
          <a:xfrm>
            <a:off x="5356860" y="4958080"/>
            <a:ext cx="5991860" cy="154813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en-US" altLang="zh-CN"/>
              <a:t>  清代是中国最后一个封建王朝，社会经济在乾隆时达到</a:t>
            </a:r>
            <a:endParaRPr lang="en-US" altLang="zh-CN"/>
          </a:p>
          <a:p>
            <a:pPr algn="l"/>
            <a:r>
              <a:rPr lang="en-US" altLang="zh-CN"/>
              <a:t>鼎盛。清代主要使用铜钱与银两作为货币，鸦片战争以后，</a:t>
            </a:r>
            <a:endParaRPr lang="en-US" altLang="zh-CN"/>
          </a:p>
          <a:p>
            <a:pPr algn="l"/>
            <a:r>
              <a:rPr lang="en-US" altLang="zh-CN"/>
              <a:t>开始向近代货币制度转变。清朝是我国古代钱币铸行制度最</a:t>
            </a:r>
            <a:endParaRPr lang="en-US" altLang="zh-CN"/>
          </a:p>
          <a:p>
            <a:pPr algn="l"/>
            <a:r>
              <a:rPr lang="en-US" altLang="zh-CN"/>
              <a:t>为完善的时期，流通货币以白银为主，铜钱为辅。</a:t>
            </a:r>
            <a:endParaRPr lang="en-US" altLang="zh-CN"/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5723255" y="628586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P6-4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18"/>
            </p:custDataLst>
          </p:nvPr>
        </p:nvSpPr>
        <p:spPr>
          <a:xfrm>
            <a:off x="9058910" y="6285865"/>
            <a:ext cx="808355" cy="10680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P6-5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9058910" y="768096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清代</a:t>
            </a:r>
            <a:r>
              <a:rPr lang="zh-CN" altLang="en-US" sz="1800" b="1"/>
              <a:t>金币</a:t>
            </a:r>
            <a:endParaRPr lang="zh-CN" altLang="en-US" sz="1800" b="1"/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9972675" y="998664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大清银币</a:t>
            </a:r>
            <a:endParaRPr lang="zh-CN" altLang="en-US" sz="1800" b="1"/>
          </a:p>
        </p:txBody>
      </p:sp>
      <p:sp>
        <p:nvSpPr>
          <p:cNvPr id="22" name="文本框 21"/>
          <p:cNvSpPr txBox="1"/>
          <p:nvPr/>
        </p:nvSpPr>
        <p:spPr>
          <a:xfrm>
            <a:off x="11331575" y="3429000"/>
            <a:ext cx="4682490" cy="1937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l"/>
            <a:r>
              <a:rPr lang="en-US" altLang="zh-CN" sz="1800">
                <a:sym typeface="+mn-ea"/>
              </a:rPr>
              <a:t>清朝在入关之前已经创制文字，铸造钱币，入关之后，即仿照明制，在全国各地设立钱局铸钱，并长期在钱币背面用满文标注铸钱机构的名称。铜钱背面大多铸有钱局名简称，用满或汉文书写。清朝前期網钱只有通宝一类，币制稳定，成丰始铸大钱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11347809" y="5251082"/>
            <a:ext cx="4572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 sz="1800"/>
              <a:t>白银是清代最主要的货币，国家财政赋税都用银两计算，市场流通中银钱并用，大数用银，小数用钱。白银被铸成大小不同的银锭，各地银锭的形状、成色、衡器标准都不统一，流通时要相互折算，十分不便。清末洋务派官员开始引进西方的造币技术，光绪十三年（1887年）两广总督张之洞奏请自铸银元，次年设广东银元局试铸银币成功，正式开启了中国机制银币的历史，随后各省纷纷效仿，银元的名称主要有光绪元宝和大清银币两种</a:t>
            </a:r>
            <a:r>
              <a:rPr lang="en-US" altLang="zh-CN"/>
              <a:t>。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11347809" y="130185"/>
            <a:ext cx="4572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en-US" altLang="zh-CN" sz="1800"/>
              <a:t>清政府对发行纸币的问题一直非常慎重，咸丰年间在财政压力下重新发行纸币，有大清宝钞和户部官票两种，分别对制钱和银两作价。光绪年间，各省督抚为扩大财力，纷纷创办官银钱局，发行纸币，以维持地方财政。光绪三十一年（1905年）中国第一家国家银行大清户部银行成立，1908年户部银行改名大清银行。宣统年间，度支部印刷局设计印制了摄政王载沣像的大清银行兑换券，有一元、五元、十元、一百元几种面额，但还未发行，清政府就灭亡了。</a:t>
            </a:r>
            <a:endParaRPr lang="en-US" altLang="zh-CN" sz="1800"/>
          </a:p>
        </p:txBody>
      </p:sp>
      <p:sp>
        <p:nvSpPr>
          <p:cNvPr id="26" name="文本框 25"/>
          <p:cNvSpPr txBox="1"/>
          <p:nvPr>
            <p:custDataLst>
              <p:tags r:id="rId23"/>
            </p:custDataLst>
          </p:nvPr>
        </p:nvSpPr>
        <p:spPr>
          <a:xfrm>
            <a:off x="5556885" y="8195945"/>
            <a:ext cx="2060575" cy="612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800" b="1">
                <a:solidFill>
                  <a:schemeClr val="tx1"/>
                </a:solidFill>
              </a:rPr>
              <a:t>明清货币</a:t>
            </a:r>
            <a:r>
              <a:rPr lang="en-US" altLang="zh-CN" sz="1800" b="1">
                <a:solidFill>
                  <a:schemeClr val="tx1"/>
                </a:solidFill>
              </a:rPr>
              <a:t>3d</a:t>
            </a:r>
            <a:r>
              <a:rPr lang="zh-CN" altLang="en-US" sz="1800" b="1">
                <a:solidFill>
                  <a:schemeClr val="tx1"/>
                </a:solidFill>
              </a:rPr>
              <a:t>展示</a:t>
            </a:r>
            <a:endParaRPr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24"/>
            </p:custDataLst>
          </p:nvPr>
        </p:nvSpPr>
        <p:spPr>
          <a:xfrm>
            <a:off x="6184265" y="8935720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M7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25"/>
            </p:custDataLst>
          </p:nvPr>
        </p:nvSpPr>
        <p:spPr>
          <a:xfrm>
            <a:off x="7950835" y="8935720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M8</a:t>
            </a:r>
            <a:endParaRPr lang="en-US" altLang="zh-CN"/>
          </a:p>
        </p:txBody>
      </p:sp>
      <p:cxnSp>
        <p:nvCxnSpPr>
          <p:cNvPr id="2" name="直接箭头连接符 1"/>
          <p:cNvCxnSpPr/>
          <p:nvPr/>
        </p:nvCxnSpPr>
        <p:spPr>
          <a:xfrm>
            <a:off x="4987290" y="4274820"/>
            <a:ext cx="21717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10373995" y="8935720"/>
            <a:ext cx="4076700" cy="1943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26"/>
            </p:custDataLst>
          </p:nvPr>
        </p:nvSpPr>
        <p:spPr>
          <a:xfrm>
            <a:off x="10102215" y="8945880"/>
            <a:ext cx="805180" cy="9232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M9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27"/>
            </p:custDataLst>
          </p:nvPr>
        </p:nvSpPr>
        <p:spPr>
          <a:xfrm>
            <a:off x="6019800" y="998664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兴朝通宝</a:t>
            </a:r>
            <a:endParaRPr lang="zh-CN" altLang="en-US" sz="1800" b="1"/>
          </a:p>
        </p:txBody>
      </p:sp>
      <p:sp>
        <p:nvSpPr>
          <p:cNvPr id="25" name="文本框 24"/>
          <p:cNvSpPr txBox="1"/>
          <p:nvPr>
            <p:custDataLst>
              <p:tags r:id="rId28"/>
            </p:custDataLst>
          </p:nvPr>
        </p:nvSpPr>
        <p:spPr>
          <a:xfrm>
            <a:off x="7919720" y="998664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乾隆通宝</a:t>
            </a:r>
            <a:endParaRPr lang="zh-CN" altLang="en-US" sz="1800" b="1"/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9" grpId="0"/>
      <p:bldP spid="19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TABLE_ENDDRAG_ORIGIN_RECT" val="467*180"/>
  <p:tag name="TABLE_ENDDRAG_RECT" val="4*220*467*180"/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p="http://schemas.openxmlformats.org/presentationml/2006/main">
  <p:tag name="commondata" val="eyJoZGlkIjoiMTg0N2Y2MTQ4OTg1MWFhMDkwNTdlYTQ0YTU3ZTYwZGM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5869</Words>
  <Application>WPS 演示</Application>
  <PresentationFormat>宽屏</PresentationFormat>
  <Paragraphs>392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仿宋</vt:lpstr>
      <vt:lpstr>Times New Roman</vt:lpstr>
      <vt:lpstr>微软雅黑</vt:lpstr>
      <vt:lpstr>Arial Unicode MS</vt:lpstr>
      <vt:lpstr>Calibri</vt:lpstr>
      <vt:lpstr>WPS</vt:lpstr>
      <vt:lpstr>要求ppt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朝</cp:lastModifiedBy>
  <cp:revision>166</cp:revision>
  <dcterms:created xsi:type="dcterms:W3CDTF">2019-06-19T02:08:00Z</dcterms:created>
  <dcterms:modified xsi:type="dcterms:W3CDTF">2023-12-14T05:39:32Z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061C449DAF704D17A9A80240CF28F983_11</vt:lpwstr>
  </property>
</Properties>
</file>